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9" r:id="rId4"/>
    <p:sldId id="271" r:id="rId5"/>
    <p:sldId id="257" r:id="rId6"/>
    <p:sldId id="258" r:id="rId7"/>
    <p:sldId id="259" r:id="rId8"/>
    <p:sldId id="267" r:id="rId9"/>
    <p:sldId id="262" r:id="rId10"/>
    <p:sldId id="263" r:id="rId11"/>
    <p:sldId id="264" r:id="rId12"/>
    <p:sldId id="265" r:id="rId13"/>
    <p:sldId id="266" r:id="rId14"/>
    <p:sldId id="26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2"/>
    <p:restoredTop sz="94722"/>
  </p:normalViewPr>
  <p:slideViewPr>
    <p:cSldViewPr snapToGrid="0" showGuides="1">
      <p:cViewPr varScale="1">
        <p:scale>
          <a:sx n="97" d="100"/>
          <a:sy n="97" d="100"/>
        </p:scale>
        <p:origin x="224" y="5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64FCA-A48E-BD85-40CF-2FB01040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804A-8699-1D77-71DA-F324B1526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247E9-B8FB-3F6C-3C12-45086470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33275-BA4B-AF5B-E97C-031E7B9C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645B9-7901-883E-CE6F-EA3C8C86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5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34B7D-988F-FBB8-B13A-8E06572F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2B55A-66D7-DC76-CA1A-B34F16D0C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ADBB-803B-CA5A-A989-C021C17B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6A443-BE0E-FE7A-0FC1-A7AD6323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5AD5F-1B3F-2AA1-1761-63097329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93677-FB17-1FDE-1399-449721B65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8494D-F35A-31A3-F6DF-A434130F5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20E39-7094-9118-990B-78F5890B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F2A2B-FDDF-4419-6107-943E71CB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E359E-AA99-6D62-F484-839B6462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5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71BD-FE56-B538-14F4-0C366699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D6C7A-9D3E-EE4F-5AE4-4DEAF7F96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5E6AC-E570-677D-353B-10436384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979B8-5AC7-B632-2F32-63286379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26E0D-84FE-B8F5-3BD3-A505DF6E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1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CED88-3282-7448-BD9D-E7B3A269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533B9-3815-CBCF-3415-7949425B2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ACFB-4AD4-2356-2731-58CAEF57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C551A-0E2E-4BF1-82FF-146B12A4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F3672-EA29-6BAC-5086-8B6112A4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3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EE52-DA75-7492-69F7-9E0BC98F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428E8-70A7-2C1F-4C74-1F2BE8795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53BD9-D40F-990D-365B-BD6B8FB1A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1BF6D-554F-61EB-1B92-840B6438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32F16-AC56-5F45-E5D6-FE058A66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E6CFC-F375-4795-28A3-037B4987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4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3E78-0B4A-AF3A-21B2-1D7E1D8D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7DF06-EDCD-B248-0B0B-A6087EA24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78FCB-7653-2421-1C63-88AC30228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D6AD8-6631-8C54-45E5-DC7BC0C2C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D9122-1C28-C7C1-D238-6D05D0345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C80E6-A7BD-B5CD-DAFB-FCC4389C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654AB-B174-260B-F9A3-5B5E9021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54089-7AA7-2544-130D-F6684C20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8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2BB3-E686-0C26-62C7-C69C3AE5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6E715-F63A-DC0E-DA09-DD35C8F1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4C134-B1DB-BD05-E4E9-0CC9DC6F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E9136-7ACE-F818-0ECB-3BA3D6D7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7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F4B10-8DCE-F660-E903-9F6F7DFB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BE1F1-9698-169A-AC9A-83387EA0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AC9A6-D91D-9843-48F3-8F89A2E3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F2AB-CAF3-950D-C86F-78C05DD8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BA41E-D0CB-DD56-3F93-004FBFA2E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0F90F-57B6-9ADC-45C2-00D294768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923A1-441E-F830-168D-306E0793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D6BA1-F43A-50DD-27B2-65AF339A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5D313-A480-E5A6-92CC-2BD24231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7668E-6899-4984-A2E1-2830C19F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65F77F-3ED9-A793-C959-0966C13ED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F5670-A6C5-C096-45B8-3A3C3CF45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A3B53-01ED-509D-54A9-809C0213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BAFAB-CCEB-B5D8-894B-ACB4E3B6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6A8F7-DA17-FA54-DCC4-51807CEB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9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CEFEE4-7BE5-BC9A-478B-3E8477350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5493B-211C-7B7B-2E67-2E50DA90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29B89-FF58-5083-DEFF-ACD79E1B7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A7EB91-7AC3-C446-AC0D-C64652C094FE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60DD4-559B-6620-8EB0-34B32AADB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CE82A-C5E8-E50B-1843-B3661195E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8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565F-084A-0867-2485-D0A7BED9F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Syllabus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Overview of LLMs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B8BEE-C0AB-5CB6-9107-BD55101E60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Workshop on Building AI Agents</a:t>
            </a:r>
          </a:p>
          <a:p>
            <a:endParaRPr lang="en-US" dirty="0"/>
          </a:p>
          <a:p>
            <a:r>
              <a:rPr lang="en-US" dirty="0"/>
              <a:t>Henry Kautz</a:t>
            </a:r>
          </a:p>
          <a:p>
            <a:r>
              <a:rPr lang="en-US" dirty="0"/>
              <a:t>Spring 2026</a:t>
            </a:r>
          </a:p>
        </p:txBody>
      </p:sp>
    </p:spTree>
    <p:extLst>
      <p:ext uri="{BB962C8B-B14F-4D97-AF65-F5344CB8AC3E}">
        <p14:creationId xmlns:p14="http://schemas.microsoft.com/office/powerpoint/2010/main" val="3195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hite table&#10;&#10;AI-generated content may be incorrect.">
            <a:extLst>
              <a:ext uri="{FF2B5EF4-FFF2-40B4-BE49-F238E27FC236}">
                <a16:creationId xmlns:a16="http://schemas.microsoft.com/office/drawing/2014/main" id="{2A9AF73C-A699-3E21-F87B-3EBD37876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068" y="242047"/>
            <a:ext cx="9156614" cy="64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F4246E-478E-DD24-53B2-AEAFCE271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94" y="165077"/>
            <a:ext cx="9654864" cy="63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7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9B2D78-EFD7-D39C-6360-430E1D401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2" y="419282"/>
            <a:ext cx="11223600" cy="601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5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F19AD-3666-EF2B-561E-7F1745E6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Chat Agent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44108297-9BF3-8C99-B830-FD2A272006DE}"/>
              </a:ext>
            </a:extLst>
          </p:cNvPr>
          <p:cNvSpPr/>
          <p:nvPr/>
        </p:nvSpPr>
        <p:spPr>
          <a:xfrm>
            <a:off x="5454346" y="3151355"/>
            <a:ext cx="2029968" cy="1773936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Conversation History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2ED32F-1076-5BA1-7D73-4BEBB3F624F2}"/>
              </a:ext>
            </a:extLst>
          </p:cNvPr>
          <p:cNvSpPr/>
          <p:nvPr/>
        </p:nvSpPr>
        <p:spPr>
          <a:xfrm>
            <a:off x="9015390" y="3000479"/>
            <a:ext cx="1956816" cy="20756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LLM</a:t>
            </a:r>
          </a:p>
        </p:txBody>
      </p:sp>
      <p:pic>
        <p:nvPicPr>
          <p:cNvPr id="6" name="Graphic 5" descr="User outline">
            <a:extLst>
              <a:ext uri="{FF2B5EF4-FFF2-40B4-BE49-F238E27FC236}">
                <a16:creationId xmlns:a16="http://schemas.microsoft.com/office/drawing/2014/main" id="{A667E412-1F3C-D732-E10F-BF9E6BD50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8059" y="2653898"/>
            <a:ext cx="2467098" cy="246709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7B55F2-113C-31C7-44FB-C7DB8E81CE66}"/>
              </a:ext>
            </a:extLst>
          </p:cNvPr>
          <p:cNvCxnSpPr/>
          <p:nvPr/>
        </p:nvCxnSpPr>
        <p:spPr>
          <a:xfrm>
            <a:off x="4073236" y="3621974"/>
            <a:ext cx="1294411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FE3158-44E1-CAE9-B536-0CE4D76E5588}"/>
              </a:ext>
            </a:extLst>
          </p:cNvPr>
          <p:cNvCxnSpPr/>
          <p:nvPr/>
        </p:nvCxnSpPr>
        <p:spPr>
          <a:xfrm>
            <a:off x="7621979" y="3584369"/>
            <a:ext cx="1294411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27F92A-7087-E235-A0B9-B83DF4BCD04C}"/>
              </a:ext>
            </a:extLst>
          </p:cNvPr>
          <p:cNvCxnSpPr>
            <a:cxnSpLocks/>
          </p:cNvCxnSpPr>
          <p:nvPr/>
        </p:nvCxnSpPr>
        <p:spPr>
          <a:xfrm flipH="1">
            <a:off x="7621979" y="4366161"/>
            <a:ext cx="1294411" cy="0"/>
          </a:xfrm>
          <a:prstGeom prst="straightConnector1">
            <a:avLst/>
          </a:prstGeom>
          <a:ln w="825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BC4000-210F-2DC2-B478-63272BF56652}"/>
              </a:ext>
            </a:extLst>
          </p:cNvPr>
          <p:cNvCxnSpPr>
            <a:cxnSpLocks/>
          </p:cNvCxnSpPr>
          <p:nvPr/>
        </p:nvCxnSpPr>
        <p:spPr>
          <a:xfrm flipH="1">
            <a:off x="4073235" y="4350327"/>
            <a:ext cx="1294411" cy="0"/>
          </a:xfrm>
          <a:prstGeom prst="straightConnector1">
            <a:avLst/>
          </a:prstGeom>
          <a:ln w="825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28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system&#10;&#10;AI-generated content may be incorrect.">
            <a:extLst>
              <a:ext uri="{FF2B5EF4-FFF2-40B4-BE49-F238E27FC236}">
                <a16:creationId xmlns:a16="http://schemas.microsoft.com/office/drawing/2014/main" id="{446B7BB1-8AE5-2D76-EF5C-E26D76C57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1" y="551145"/>
            <a:ext cx="11787119" cy="56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31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1F28-B31A-88E3-33DA-306E20AF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an LLM, Class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13CB7-6B14-A18A-817E-FADCED9B6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5118514"/>
          </a:xfrm>
        </p:spPr>
        <p:txBody>
          <a:bodyPr/>
          <a:lstStyle/>
          <a:p>
            <a:r>
              <a:rPr lang="en-US" dirty="0"/>
              <a:t>Part 1: No student left behind!</a:t>
            </a:r>
          </a:p>
          <a:p>
            <a:pPr lvl="1"/>
            <a:r>
              <a:rPr lang="en-US" dirty="0"/>
              <a:t>Do you need help?</a:t>
            </a:r>
          </a:p>
          <a:p>
            <a:pPr lvl="1"/>
            <a:r>
              <a:rPr lang="en-US" dirty="0"/>
              <a:t>Can you offer help?</a:t>
            </a:r>
          </a:p>
          <a:p>
            <a:pPr lvl="1"/>
            <a:r>
              <a:rPr lang="en-US" dirty="0"/>
              <a:t>Goal: everyone can </a:t>
            </a:r>
          </a:p>
          <a:p>
            <a:pPr lvl="2"/>
            <a:r>
              <a:rPr lang="en-US" dirty="0"/>
              <a:t>Run Llama on their laptop</a:t>
            </a:r>
          </a:p>
          <a:p>
            <a:pPr lvl="2"/>
            <a:r>
              <a:rPr lang="en-US" dirty="0"/>
              <a:t>Run at least one other LLM on their laptop</a:t>
            </a:r>
          </a:p>
          <a:p>
            <a:pPr lvl="2"/>
            <a:r>
              <a:rPr lang="en-US" dirty="0"/>
              <a:t>Ditto for Google </a:t>
            </a:r>
            <a:r>
              <a:rPr lang="en-US" dirty="0" err="1"/>
              <a:t>CoLab</a:t>
            </a:r>
            <a:endParaRPr lang="en-US" dirty="0"/>
          </a:p>
          <a:p>
            <a:r>
              <a:rPr lang="en-US" dirty="0"/>
              <a:t>Part 2: Interlude: Small Language Models Are The Future</a:t>
            </a:r>
          </a:p>
          <a:p>
            <a:r>
              <a:rPr lang="en-US" dirty="0"/>
              <a:t>Part 3: Continue on ahead</a:t>
            </a:r>
          </a:p>
          <a:p>
            <a:pPr lvl="1"/>
            <a:r>
              <a:rPr lang="en-US" dirty="0"/>
              <a:t>Experiments, results, graphs</a:t>
            </a:r>
          </a:p>
          <a:p>
            <a:pPr lvl="1"/>
            <a:r>
              <a:rPr lang="en-US" dirty="0"/>
              <a:t>Chat agent</a:t>
            </a:r>
          </a:p>
          <a:p>
            <a:pPr lvl="1"/>
            <a:r>
              <a:rPr lang="en-US" dirty="0"/>
              <a:t>Results in your GitHub portfolio archive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3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65A9-C279-7642-B474-7CB40810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62F6F-14B8-72BB-69B6-C0FF6E970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how to build AI agents: </a:t>
            </a:r>
            <a:r>
              <a:rPr lang="en-US" i="1" dirty="0">
                <a:solidFill>
                  <a:schemeClr val="accent1"/>
                </a:solidFill>
              </a:rPr>
              <a:t>systems powered by large-language models that autonomously interact with services, tools, and other agents</a:t>
            </a:r>
          </a:p>
          <a:p>
            <a:r>
              <a:rPr lang="en-US" dirty="0"/>
              <a:t>Required accounts:</a:t>
            </a:r>
          </a:p>
          <a:p>
            <a:pPr lvl="1"/>
            <a:r>
              <a:rPr lang="en-US" dirty="0"/>
              <a:t>Claude Pro with Claude Code</a:t>
            </a:r>
          </a:p>
          <a:p>
            <a:pPr lvl="1"/>
            <a:r>
              <a:rPr lang="en-US" dirty="0"/>
              <a:t>Hugging Face</a:t>
            </a:r>
          </a:p>
          <a:p>
            <a:pPr lvl="1"/>
            <a:r>
              <a:rPr lang="en-US" dirty="0"/>
              <a:t>Google </a:t>
            </a:r>
            <a:r>
              <a:rPr lang="en-US" dirty="0" err="1"/>
              <a:t>Colab</a:t>
            </a:r>
            <a:endParaRPr lang="en-US" dirty="0"/>
          </a:p>
          <a:p>
            <a:pPr lvl="1"/>
            <a:r>
              <a:rPr lang="en-US" dirty="0"/>
              <a:t>GitHub</a:t>
            </a:r>
          </a:p>
          <a:p>
            <a:r>
              <a:rPr lang="en-US" dirty="0"/>
              <a:t>Free or discounted student accounts available</a:t>
            </a:r>
          </a:p>
        </p:txBody>
      </p:sp>
    </p:spTree>
    <p:extLst>
      <p:ext uri="{BB962C8B-B14F-4D97-AF65-F5344CB8AC3E}">
        <p14:creationId xmlns:p14="http://schemas.microsoft.com/office/powerpoint/2010/main" val="282461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9056-FAC4-9152-0AAB-691CB3B5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Be The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4683E-B4CD-E279-7975-7ED6E407F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Grading</a:t>
            </a:r>
          </a:p>
          <a:p>
            <a:pPr lvl="1"/>
            <a:r>
              <a:rPr lang="en-US" dirty="0"/>
              <a:t>25% class participation</a:t>
            </a:r>
          </a:p>
          <a:p>
            <a:pPr lvl="1"/>
            <a:r>
              <a:rPr lang="en-US" dirty="0"/>
              <a:t>20% mid-term and final portfolio review</a:t>
            </a:r>
          </a:p>
          <a:p>
            <a:pPr lvl="1"/>
            <a:r>
              <a:rPr lang="en-US" dirty="0"/>
              <a:t>55% final project, including polished 10-minute video presentation mp4</a:t>
            </a:r>
          </a:p>
          <a:p>
            <a:r>
              <a:rPr lang="en-US" dirty="0"/>
              <a:t>Attendance is mandatory</a:t>
            </a:r>
          </a:p>
          <a:p>
            <a:pPr lvl="1"/>
            <a:r>
              <a:rPr lang="en-US" dirty="0"/>
              <a:t>Acceptable excuses for missing class:</a:t>
            </a:r>
          </a:p>
          <a:p>
            <a:pPr lvl="2"/>
            <a:r>
              <a:rPr lang="en-US" dirty="0"/>
              <a:t>Illness (notify me as soon as possible)</a:t>
            </a:r>
          </a:p>
          <a:p>
            <a:pPr lvl="2"/>
            <a:r>
              <a:rPr lang="en-US" dirty="0"/>
              <a:t>Travel for UVA sports teams (notify me as early as known)</a:t>
            </a:r>
          </a:p>
          <a:p>
            <a:pPr lvl="2"/>
            <a:r>
              <a:rPr lang="en-US" dirty="0"/>
              <a:t>Job interviews (notify me as early as known)</a:t>
            </a:r>
          </a:p>
          <a:p>
            <a:pPr lvl="1"/>
            <a:r>
              <a:rPr lang="en-US" dirty="0"/>
              <a:t>Not acceptable as excuses</a:t>
            </a:r>
          </a:p>
          <a:p>
            <a:pPr lvl="2"/>
            <a:r>
              <a:rPr lang="en-US" dirty="0"/>
              <a:t>Leaving for breaks early or returning late</a:t>
            </a:r>
          </a:p>
          <a:p>
            <a:pPr lvl="2"/>
            <a:r>
              <a:rPr lang="en-US" dirty="0"/>
              <a:t>Pressure of other course deadlines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5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F814-D754-EA72-17E7-D83F112F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75A05-F8CF-B479-18D2-FAA556767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637723" cy="4351338"/>
          </a:xfrm>
        </p:spPr>
        <p:txBody>
          <a:bodyPr/>
          <a:lstStyle/>
          <a:p>
            <a:r>
              <a:rPr lang="en-US" dirty="0"/>
              <a:t>Save your work in archive on GitHub</a:t>
            </a:r>
          </a:p>
          <a:p>
            <a:r>
              <a:rPr lang="en-US" dirty="0"/>
              <a:t>Sign up for one-on-one review of your portfolio and to discuss ideas for your final project the week before spring break</a:t>
            </a:r>
          </a:p>
          <a:p>
            <a:r>
              <a:rPr lang="en-US" dirty="0"/>
              <a:t>Final projects including recorded &amp; edited video presentation due on April 16 – two weeks before the end of classes!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7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machine&#10;&#10;AI-generated content may be incorrect.">
            <a:extLst>
              <a:ext uri="{FF2B5EF4-FFF2-40B4-BE49-F238E27FC236}">
                <a16:creationId xmlns:a16="http://schemas.microsoft.com/office/drawing/2014/main" id="{73012057-3CE9-E258-DF48-C51874444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6" y="867065"/>
            <a:ext cx="6797408" cy="5564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B3C651-EF43-A9F9-E7AA-903097417AAA}"/>
              </a:ext>
            </a:extLst>
          </p:cNvPr>
          <p:cNvSpPr txBox="1"/>
          <p:nvPr/>
        </p:nvSpPr>
        <p:spPr>
          <a:xfrm>
            <a:off x="8538072" y="1067023"/>
            <a:ext cx="30516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Decoder-only LLM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Given input sequence, generate the next token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does it generate multiple output tokens?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After generating first token, append it to the input token sequence. Then generate second token.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Repeat until transformers decides to generate ”end of output” token.</a:t>
            </a:r>
          </a:p>
        </p:txBody>
      </p:sp>
    </p:spTree>
    <p:extLst>
      <p:ext uri="{BB962C8B-B14F-4D97-AF65-F5344CB8AC3E}">
        <p14:creationId xmlns:p14="http://schemas.microsoft.com/office/powerpoint/2010/main" val="286125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4BD31-2EC5-EA77-34C9-CF8484C62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machine&#10;&#10;AI-generated content may be incorrect.">
            <a:extLst>
              <a:ext uri="{FF2B5EF4-FFF2-40B4-BE49-F238E27FC236}">
                <a16:creationId xmlns:a16="http://schemas.microsoft.com/office/drawing/2014/main" id="{DE446482-ADC3-FB91-FF9A-894401F1D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6" y="867065"/>
            <a:ext cx="6797408" cy="5564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538B99-96DE-9A40-0DBC-9214D3ACCE17}"/>
              </a:ext>
            </a:extLst>
          </p:cNvPr>
          <p:cNvSpPr txBox="1"/>
          <p:nvPr/>
        </p:nvSpPr>
        <p:spPr>
          <a:xfrm>
            <a:off x="8538072" y="1067023"/>
            <a:ext cx="30516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Decoder-only LLM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are tokens?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Word pieces. Computed offline using an algorithm similar to text 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Why not use words as tokens?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Smaller token table, and supports an unlimited vocabulary</a:t>
            </a:r>
          </a:p>
        </p:txBody>
      </p:sp>
    </p:spTree>
    <p:extLst>
      <p:ext uri="{BB962C8B-B14F-4D97-AF65-F5344CB8AC3E}">
        <p14:creationId xmlns:p14="http://schemas.microsoft.com/office/powerpoint/2010/main" val="38557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96AD8-A791-F966-447B-A905FE767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machine&#10;&#10;AI-generated content may be incorrect.">
            <a:extLst>
              <a:ext uri="{FF2B5EF4-FFF2-40B4-BE49-F238E27FC236}">
                <a16:creationId xmlns:a16="http://schemas.microsoft.com/office/drawing/2014/main" id="{F642BEB7-67DB-2FB7-4F57-3DFE390E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6" y="867065"/>
            <a:ext cx="6797408" cy="5564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129625-58BF-86AB-2967-E0084A2BA5B7}"/>
              </a:ext>
            </a:extLst>
          </p:cNvPr>
          <p:cNvSpPr txBox="1"/>
          <p:nvPr/>
        </p:nvSpPr>
        <p:spPr>
          <a:xfrm>
            <a:off x="8538072" y="1067023"/>
            <a:ext cx="30516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Decoder-only LLM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is a token generated given output probabilities over token?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Controlled by temperature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T=1 normal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T=0 max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T&gt;1 more random</a:t>
            </a:r>
          </a:p>
        </p:txBody>
      </p:sp>
      <p:pic>
        <p:nvPicPr>
          <p:cNvPr id="3" name="Picture 2" descr="A mathematical equation with numbers and symbols&#10;&#10;AI-generated content may be incorrect.">
            <a:extLst>
              <a:ext uri="{FF2B5EF4-FFF2-40B4-BE49-F238E27FC236}">
                <a16:creationId xmlns:a16="http://schemas.microsoft.com/office/drawing/2014/main" id="{5D301A28-8985-E954-D4A7-1EFF612D9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045" y="4684183"/>
            <a:ext cx="3187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B0CA3-72FA-D1F7-F94F-E484AEBEE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machine&#10;&#10;AI-generated content may be incorrect.">
            <a:extLst>
              <a:ext uri="{FF2B5EF4-FFF2-40B4-BE49-F238E27FC236}">
                <a16:creationId xmlns:a16="http://schemas.microsoft.com/office/drawing/2014/main" id="{E7B13AF2-8281-D21C-6D88-AC5135F87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6" y="867065"/>
            <a:ext cx="6797408" cy="5564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ABBFD4-90BF-8039-B6A3-4F0404FB856D}"/>
              </a:ext>
            </a:extLst>
          </p:cNvPr>
          <p:cNvSpPr txBox="1"/>
          <p:nvPr/>
        </p:nvSpPr>
        <p:spPr>
          <a:xfrm>
            <a:off x="8538072" y="1067023"/>
            <a:ext cx="305167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Decoder-only LLM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can we easily make a model smaller and faster?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Replace 64-bit floating point numbers with highly quantized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4-bits – typically only 2% reduction in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weight replaced by an integer -8 to +7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group of 32 weight receives a different scale to map back to floating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21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EBE6-326A-DB96-B3B7-6A86BFF4DD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Tokenizing a multi-turn conversation</a:t>
            </a:r>
          </a:p>
        </p:txBody>
      </p:sp>
      <p:pic>
        <p:nvPicPr>
          <p:cNvPr id="4" name="Picture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1CC0DE58-A101-90D3-A05D-8655C1DA0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42" y="1455375"/>
            <a:ext cx="9511938" cy="52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84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453</Words>
  <Application>Microsoft Macintosh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Course Syllabus &amp; Overview of LLMs</vt:lpstr>
      <vt:lpstr>Course Goals</vt:lpstr>
      <vt:lpstr>These Be The Rules</vt:lpstr>
      <vt:lpstr>Portfolio</vt:lpstr>
      <vt:lpstr>PowerPoint Presentation</vt:lpstr>
      <vt:lpstr>PowerPoint Presentation</vt:lpstr>
      <vt:lpstr>PowerPoint Presentation</vt:lpstr>
      <vt:lpstr>PowerPoint Presentation</vt:lpstr>
      <vt:lpstr>Tokenizing a multi-turn conversation</vt:lpstr>
      <vt:lpstr>PowerPoint Presentation</vt:lpstr>
      <vt:lpstr>PowerPoint Presentation</vt:lpstr>
      <vt:lpstr>PowerPoint Presentation</vt:lpstr>
      <vt:lpstr>A Simple Chat Agent</vt:lpstr>
      <vt:lpstr>PowerPoint Presentation</vt:lpstr>
      <vt:lpstr>Running an LLM, Class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Kautz, Henry Alexander (rmw7my)</dc:creator>
  <cp:lastModifiedBy>Kautz, Henry Alexander (rmw7my)</cp:lastModifiedBy>
  <cp:revision>11</cp:revision>
  <dcterms:created xsi:type="dcterms:W3CDTF">2026-01-04T16:03:27Z</dcterms:created>
  <dcterms:modified xsi:type="dcterms:W3CDTF">2026-01-15T19:47:11Z</dcterms:modified>
</cp:coreProperties>
</file>